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1" r:id="rId3"/>
    <p:sldId id="312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262586"/>
    <a:srgbClr val="EAEAF4"/>
    <a:srgbClr val="1D1E68"/>
    <a:srgbClr val="3433B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3"/>
  </p:normalViewPr>
  <p:slideViewPr>
    <p:cSldViewPr snapToGrid="0" snapToObjects="1">
      <p:cViewPr varScale="1">
        <p:scale>
          <a:sx n="115" d="100"/>
          <a:sy n="115" d="100"/>
        </p:scale>
        <p:origin x="4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F96A5-8393-D841-B095-056705D84ABE}" type="datetime1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0C7FE-F769-F54B-BFB1-FB90C69C5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7662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DBD13-9817-6F42-810B-BE4C946F9759}" type="datetime1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CCBB-D315-5749-9A6D-7CDE17E4D2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56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>
          <a:xfrm>
            <a:off x="382051" y="1469718"/>
            <a:ext cx="8379898" cy="1595600"/>
          </a:xfrm>
          <a:prstGeom prst="roundRect">
            <a:avLst/>
          </a:prstGeom>
          <a:solidFill>
            <a:srgbClr val="262586"/>
          </a:solidFill>
          <a:ln>
            <a:noFill/>
          </a:ln>
          <a:effectLst>
            <a:outerShdw blurRad="50800" dist="508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en-US" altLang="ja-JP" sz="2000" dirty="0" smtClean="0">
              <a:latin typeface="ヒラギノ角ゴ Pro W3"/>
              <a:ea typeface="ヒラギノ角ゴ Pro W3"/>
              <a:cs typeface="ヒラギノ角ゴ Pro W3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49461850"/>
              </p:ext>
            </p:extLst>
          </p:nvPr>
        </p:nvGraphicFramePr>
        <p:xfrm>
          <a:off x="0" y="0"/>
          <a:ext cx="9144000" cy="756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75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/>
                        </a:rPr>
                        <a:t>　</a:t>
                      </a:r>
                    </a:p>
                  </a:txBody>
                  <a:tcPr marL="9821" marR="9821" marT="9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/>
                        </a:rPr>
                        <a:t>　</a:t>
                      </a:r>
                    </a:p>
                  </a:txBody>
                  <a:tcPr marL="9821" marR="9821" marT="9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33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3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プレースホルダー 1"/>
          <p:cNvSpPr txBox="1">
            <a:spLocks/>
          </p:cNvSpPr>
          <p:nvPr userDrawn="1"/>
        </p:nvSpPr>
        <p:spPr>
          <a:xfrm>
            <a:off x="-5171" y="736100"/>
            <a:ext cx="9144000" cy="540000"/>
          </a:xfrm>
          <a:prstGeom prst="rect">
            <a:avLst/>
          </a:prstGeom>
          <a:solidFill>
            <a:srgbClr val="1D1E68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defRPr>
            </a:lvl1pPr>
          </a:lstStyle>
          <a:p>
            <a:endParaRPr lang="ja-JP" altLang="en-US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03293354"/>
              </p:ext>
            </p:extLst>
          </p:nvPr>
        </p:nvGraphicFramePr>
        <p:xfrm>
          <a:off x="0" y="0"/>
          <a:ext cx="9144000" cy="756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75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/>
                        </a:rPr>
                        <a:t>　</a:t>
                      </a:r>
                    </a:p>
                  </a:txBody>
                  <a:tcPr marL="9821" marR="9821" marT="9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/>
                        </a:rPr>
                        <a:t>　</a:t>
                      </a:r>
                    </a:p>
                  </a:txBody>
                  <a:tcPr marL="9821" marR="9821" marT="9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33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35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49461850"/>
              </p:ext>
            </p:extLst>
          </p:nvPr>
        </p:nvGraphicFramePr>
        <p:xfrm>
          <a:off x="0" y="0"/>
          <a:ext cx="9144000" cy="756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75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/>
                        </a:rPr>
                        <a:t>　</a:t>
                      </a:r>
                    </a:p>
                  </a:txBody>
                  <a:tcPr marL="9821" marR="9821" marT="9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ＭＳ ゴシック"/>
                        </a:rPr>
                        <a:t>　</a:t>
                      </a:r>
                    </a:p>
                  </a:txBody>
                  <a:tcPr marL="9821" marR="9821" marT="9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33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8199224" y="6640108"/>
            <a:ext cx="5437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21035A8-DB79-FA49-A0E0-82DD03E41C83}" type="slidenum">
              <a:rPr kumimoji="1" lang="en-US" altLang="ja-JP" sz="800" b="0" i="0" u="none" strike="noStrike" kern="1200" cap="none" spc="0" normalizeH="0" baseline="0" noProof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 /12</a:t>
            </a:r>
            <a:endParaRPr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7940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00527787"/>
              </p:ext>
            </p:extLst>
          </p:nvPr>
        </p:nvGraphicFramePr>
        <p:xfrm>
          <a:off x="8917" y="6638131"/>
          <a:ext cx="9146126" cy="228600"/>
        </p:xfrm>
        <a:graphic>
          <a:graphicData uri="http://schemas.openxmlformats.org/drawingml/2006/table">
            <a:tbl>
              <a:tblPr/>
              <a:tblGrid>
                <a:gridCol w="2286532"/>
                <a:gridCol w="4714941"/>
                <a:gridCol w="2144653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手触 異八百（美魔亜大学穴阿波学部）</a:t>
                      </a:r>
                      <a:endParaRPr lang="ja-JP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ヒラギノ丸ゴ Pro W4"/>
                          <a:ea typeface="ヒラギノ丸ゴ Pro W4"/>
                          <a:cs typeface="ヒラギノ丸ゴ Pro W4"/>
                        </a:rPr>
                        <a:t>パワポ大好き学会＠美魔亜大学</a:t>
                      </a:r>
                      <a:endParaRPr lang="ja-JP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433B4"/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 smtClean="0">
                        <a:solidFill>
                          <a:schemeClr val="bg1"/>
                        </a:solidFill>
                        <a:latin typeface="ヒラギノ丸ゴ Pro W4"/>
                        <a:ea typeface="ヒラギノ丸ゴ Pro W4"/>
                        <a:cs typeface="ヒラギノ丸ゴ Pro W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 userDrawn="1"/>
        </p:nvSpPr>
        <p:spPr>
          <a:xfrm>
            <a:off x="8199224" y="6640108"/>
            <a:ext cx="53091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21035A8-DB79-FA49-A0E0-82DD03E41C83}" type="slidenum">
              <a:rPr kumimoji="1" lang="en-US" altLang="ja-JP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 /12</a:t>
            </a:r>
            <a:endParaRPr lang="ja-JP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5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ＭＳ ゴシック"/>
          <a:ea typeface="ＭＳ ゴシック"/>
          <a:cs typeface="ＭＳ ゴシック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353512" y="3399466"/>
            <a:ext cx="6436977" cy="295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手触　異八百</a:t>
            </a:r>
            <a:r>
              <a:rPr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　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endParaRPr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600" dirty="0" smtClean="0">
                <a:latin typeface="ヒラギノ角ゴ Pro W3"/>
                <a:ea typeface="ヒラギノ角ゴ Pro W3"/>
                <a:cs typeface="ヒラギノ角ゴ Pro W3"/>
              </a:rPr>
              <a:t>美魔亜大学穴阿波学部</a:t>
            </a:r>
            <a:r>
              <a:rPr lang="ja-JP" altLang="en-US" sz="1600" dirty="0" smtClean="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ja-JP" altLang="en-US" sz="1600" dirty="0" smtClean="0">
                <a:latin typeface="ヒラギノ角ゴ Pro W3"/>
                <a:ea typeface="ヒラギノ角ゴ Pro W3"/>
                <a:cs typeface="ヒラギノ角ゴ Pro W3"/>
              </a:rPr>
              <a:t>准教授</a:t>
            </a:r>
            <a:endParaRPr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endParaRPr lang="en-US" altLang="ja-JP" sz="1600" dirty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en-US" altLang="ja-JP" sz="1600" dirty="0" err="1" smtClean="0">
                <a:latin typeface="ヒラギノ角ゴ Pro W3"/>
                <a:ea typeface="ヒラギノ角ゴ Pro W3"/>
                <a:cs typeface="ヒラギノ角ゴ Pro W3"/>
              </a:rPr>
              <a:t>latex.iyao</a:t>
            </a:r>
            <a:r>
              <a:rPr lang="en-US" altLang="ja-JP" sz="1600" dirty="0" err="1" smtClean="0">
                <a:latin typeface="ヒラギノ角ゴ Pro W3"/>
                <a:ea typeface="ヒラギノ角ゴ Pro W3"/>
                <a:cs typeface="ヒラギノ角ゴ Pro W3"/>
              </a:rPr>
              <a:t>@beamer-u.ac.jp</a:t>
            </a:r>
            <a:endParaRPr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50000"/>
              </a:lnSpc>
            </a:pPr>
            <a:endParaRPr kumimoji="1"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50000"/>
              </a:lnSpc>
            </a:pPr>
            <a:endParaRPr kumimoji="1"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パワポ大好き学会</a:t>
            </a:r>
            <a:endParaRPr lang="en-US" altLang="ja-JP" sz="14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＠美魔亜大学</a:t>
            </a:r>
            <a:endParaRPr lang="en-US" altLang="ja-JP" sz="14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50000"/>
              </a:lnSpc>
            </a:pPr>
            <a:endParaRPr lang="en-US" altLang="ja-JP" sz="1400" dirty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en-US" altLang="ja-JP" sz="1400" dirty="0">
                <a:latin typeface="ヒラギノ角ゴ Pro W3"/>
                <a:ea typeface="ヒラギノ角ゴ Pro W3"/>
                <a:cs typeface="ヒラギノ角ゴ Pro W3"/>
              </a:rPr>
              <a:t>2017</a:t>
            </a:r>
            <a:r>
              <a:rPr lang="ja-JP" altLang="en-US" sz="1400" dirty="0">
                <a:latin typeface="ヒラギノ角ゴ Pro W3"/>
                <a:ea typeface="ヒラギノ角ゴ Pro W3"/>
                <a:cs typeface="ヒラギノ角ゴ Pro W3"/>
              </a:rPr>
              <a:t>年</a:t>
            </a:r>
            <a:r>
              <a:rPr lang="en-US" altLang="ja-JP" sz="1400" dirty="0"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1400" dirty="0" smtClean="0">
                <a:latin typeface="ヒラギノ角ゴ Pro W3"/>
                <a:ea typeface="ヒラギノ角ゴ Pro W3"/>
                <a:cs typeface="ヒラギノ角ゴ Pro W3"/>
              </a:rPr>
              <a:t>11</a:t>
            </a:r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月</a:t>
            </a:r>
            <a:r>
              <a:rPr lang="en-US" altLang="ja-JP" sz="1400" dirty="0" smtClean="0"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1400" dirty="0" smtClean="0">
                <a:latin typeface="ヒラギノ角ゴ Pro W3"/>
                <a:ea typeface="ヒラギノ角ゴ Pro W3"/>
                <a:cs typeface="ヒラギノ角ゴ Pro W3"/>
              </a:rPr>
              <a:t>14</a:t>
            </a:r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日（火）</a:t>
            </a:r>
            <a:endParaRPr lang="en-US" altLang="ja-JP" sz="14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1652" y="1840371"/>
            <a:ext cx="7980696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ja-JP" altLang="en-US" sz="2000" dirty="0" smtClean="0">
                <a:solidFill>
                  <a:srgbClr val="FFFFFF"/>
                </a:solidFill>
                <a:latin typeface="ヒラギノ角ゴ Pro W3"/>
                <a:ea typeface="ヒラギノ角ゴ Pro W3"/>
                <a:cs typeface="ヒラギノ角ゴ Pro W3"/>
              </a:rPr>
              <a:t>なぜ，</a:t>
            </a:r>
            <a:r>
              <a:rPr lang="en-US" altLang="ja-JP" sz="2000" dirty="0" smtClean="0">
                <a:solidFill>
                  <a:srgbClr val="FFFFFF"/>
                </a:solidFill>
                <a:latin typeface="ヒラギノ角ゴ Pro W3"/>
                <a:ea typeface="ヒラギノ角ゴ Pro W3"/>
                <a:cs typeface="ヒラギノ角ゴ Pro W3"/>
              </a:rPr>
              <a:t>LaTeX</a:t>
            </a:r>
            <a:r>
              <a:rPr lang="ja-JP" altLang="en-US" sz="2000" dirty="0" smtClean="0">
                <a:solidFill>
                  <a:srgbClr val="FFFFFF"/>
                </a:solidFill>
                <a:latin typeface="ヒラギノ角ゴ Pro W3"/>
                <a:ea typeface="ヒラギノ角ゴ Pro W3"/>
                <a:cs typeface="ヒラギノ角ゴ Pro W3"/>
              </a:rPr>
              <a:t>を使わないのか</a:t>
            </a:r>
            <a:endParaRPr lang="en-US" altLang="ja-JP" sz="2000" dirty="0" smtClean="0">
              <a:solidFill>
                <a:srgbClr val="FFFFF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40000"/>
              </a:lnSpc>
            </a:pPr>
            <a:r>
              <a:rPr lang="ja-JP" altLang="en-US" sz="1600" dirty="0" smtClean="0">
                <a:solidFill>
                  <a:srgbClr val="FFFFFF"/>
                </a:solidFill>
                <a:latin typeface="ヒラギノ角ゴ Pro W3"/>
                <a:ea typeface="ヒラギノ角ゴ Pro W3"/>
                <a:cs typeface="ヒラギノ角ゴ Pro W3"/>
              </a:rPr>
              <a:t>：冗談のようなパワポ利用に関する実証研究</a:t>
            </a:r>
            <a:endParaRPr lang="en-US" altLang="ja-JP" sz="1600" dirty="0" smtClean="0">
              <a:solidFill>
                <a:srgbClr val="FFFFFF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8981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2544263" y="-5570"/>
            <a:ext cx="202773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ctr">
              <a:lnSpc>
                <a:spcPct val="120000"/>
              </a:lnSpc>
            </a:pPr>
            <a:r>
              <a:rPr lang="ja-JP" altLang="en-US" sz="9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問題</a:t>
            </a:r>
            <a:r>
              <a:rPr lang="ja-JP" altLang="en-US" sz="900" dirty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意識</a:t>
            </a:r>
            <a:endParaRPr lang="en-US" altLang="ja-JP" sz="900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r" fontAlgn="ctr">
              <a:lnSpc>
                <a:spcPct val="120000"/>
              </a:lnSpc>
            </a:pPr>
            <a:r>
              <a:rPr lang="ja-JP" altLang="en-US" sz="900" dirty="0" smtClean="0">
                <a:solidFill>
                  <a:srgbClr val="7F7F7F"/>
                </a:solidFill>
                <a:latin typeface="ヒラギノ角ゴ Pro W3"/>
                <a:ea typeface="ヒラギノ角ゴ Pro W3"/>
                <a:cs typeface="ヒラギノ角ゴ Pro W3"/>
              </a:rPr>
              <a:t>先行研究の課題</a:t>
            </a:r>
            <a:endParaRPr lang="en-US" altLang="ja-JP" sz="900" dirty="0" smtClean="0">
              <a:solidFill>
                <a:srgbClr val="7F7F7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r" fontAlgn="ctr">
              <a:lnSpc>
                <a:spcPct val="120000"/>
              </a:lnSpc>
            </a:pPr>
            <a:r>
              <a:rPr lang="ja-JP" altLang="en-US" sz="900" dirty="0" smtClean="0">
                <a:solidFill>
                  <a:srgbClr val="7F7F7F"/>
                </a:solidFill>
                <a:latin typeface="ヒラギノ角ゴ Pro W3"/>
                <a:ea typeface="ヒラギノ角ゴ Pro W3"/>
                <a:cs typeface="ヒラギノ角ゴ Pro W3"/>
              </a:rPr>
              <a:t>理論と仮説</a:t>
            </a:r>
            <a:endParaRPr lang="en-US" altLang="ja-JP" sz="900" dirty="0" smtClean="0">
              <a:solidFill>
                <a:srgbClr val="7F7F7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r" fontAlgn="ctr">
              <a:lnSpc>
                <a:spcPct val="120000"/>
              </a:lnSpc>
            </a:pPr>
            <a:r>
              <a:rPr lang="ja-JP" altLang="en-US" sz="900" dirty="0" smtClean="0">
                <a:solidFill>
                  <a:srgbClr val="7F7F7F"/>
                </a:solidFill>
                <a:latin typeface="ヒラギノ角ゴ Pro W3"/>
                <a:ea typeface="ヒラギノ角ゴ Pro W3"/>
                <a:cs typeface="ヒラギノ角ゴ Pro W3"/>
              </a:rPr>
              <a:t>実験デザインと結果</a:t>
            </a:r>
            <a:endParaRPr lang="en-US" altLang="ja-JP" sz="900" dirty="0">
              <a:solidFill>
                <a:srgbClr val="7F7F7F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grpSp>
        <p:nvGrpSpPr>
          <p:cNvPr id="33" name="図形グループ 32"/>
          <p:cNvGrpSpPr/>
          <p:nvPr/>
        </p:nvGrpSpPr>
        <p:grpSpPr>
          <a:xfrm>
            <a:off x="485986" y="1503503"/>
            <a:ext cx="8172023" cy="2410575"/>
            <a:chOff x="485981" y="1439292"/>
            <a:chExt cx="8172023" cy="24105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4" name="図形グループ 33"/>
            <p:cNvGrpSpPr/>
            <p:nvPr/>
          </p:nvGrpSpPr>
          <p:grpSpPr>
            <a:xfrm>
              <a:off x="485981" y="1439292"/>
              <a:ext cx="8172023" cy="2410575"/>
              <a:chOff x="485981" y="1439292"/>
              <a:chExt cx="8172023" cy="2410575"/>
            </a:xfrm>
          </p:grpSpPr>
          <p:sp>
            <p:nvSpPr>
              <p:cNvPr id="36" name="片側の 2 つの角を丸めた四角形 35"/>
              <p:cNvSpPr/>
              <p:nvPr/>
            </p:nvSpPr>
            <p:spPr>
              <a:xfrm>
                <a:off x="485998" y="1439292"/>
                <a:ext cx="8172000" cy="432000"/>
              </a:xfrm>
              <a:prstGeom prst="round2SameRect">
                <a:avLst>
                  <a:gd name="adj1" fmla="val 42667"/>
                  <a:gd name="adj2" fmla="val 0"/>
                </a:avLst>
              </a:prstGeom>
              <a:solidFill>
                <a:srgbClr val="26258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/>
                <a:r>
                  <a:rPr lang="ja-JP" altLang="en-US" sz="1600" dirty="0" smtClean="0">
                    <a:solidFill>
                      <a:schemeClr val="bg1"/>
                    </a:solidFill>
                    <a:latin typeface="Hiragino Kaku Gothic Pro W3" charset="-128"/>
                    <a:ea typeface="Hiragino Kaku Gothic Pro W3" charset="-128"/>
                    <a:cs typeface="Hiragino Kaku Gothic Pro W3" charset="-128"/>
                  </a:rPr>
                  <a:t>アホなのか？</a:t>
                </a:r>
                <a:endParaRPr kumimoji="1" lang="ja-JP" altLang="en-US" sz="1600" dirty="0">
                  <a:solidFill>
                    <a:schemeClr val="bg1"/>
                  </a:solidFill>
                  <a:latin typeface="Hiragino Kaku Gothic Pro W3" charset="-128"/>
                  <a:ea typeface="Hiragino Kaku Gothic Pro W3" charset="-128"/>
                  <a:cs typeface="Hiragino Kaku Gothic Pro W3" charset="-128"/>
                </a:endParaRPr>
              </a:p>
            </p:txBody>
          </p:sp>
          <p:sp>
            <p:nvSpPr>
              <p:cNvPr id="37" name="片側の 2 つの角を丸めた四角形 36"/>
              <p:cNvSpPr/>
              <p:nvPr/>
            </p:nvSpPr>
            <p:spPr>
              <a:xfrm rot="10800000">
                <a:off x="485981" y="1871288"/>
                <a:ext cx="8172023" cy="1978579"/>
              </a:xfrm>
              <a:prstGeom prst="round2SameRect">
                <a:avLst>
                  <a:gd name="adj1" fmla="val 18035"/>
                  <a:gd name="adj2" fmla="val 0"/>
                </a:avLst>
              </a:prstGeom>
              <a:solidFill>
                <a:srgbClr val="EAEAF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rtlCol="0" anchor="b" anchorCtr="0">
                <a:normAutofit/>
              </a:bodyPr>
              <a:lstStyle/>
              <a:p>
                <a:pPr marL="285750" indent="-285750" algn="ctr">
                  <a:buFont typeface="Arial" charset="0"/>
                  <a:buChar char="•"/>
                </a:pPr>
                <a:endParaRPr kumimoji="1" lang="ja-JP" alt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5" name="テキスト ボックス 34"/>
            <p:cNvSpPr txBox="1"/>
            <p:nvPr/>
          </p:nvSpPr>
          <p:spPr>
            <a:xfrm>
              <a:off x="657922" y="1928037"/>
              <a:ext cx="7772400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「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パワポ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」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に対する日本政府の取り組み</a:t>
              </a:r>
              <a:endParaRPr kumimoji="1"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  <a:p>
              <a:pPr marL="742950" lvl="1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自民党：</a:t>
              </a:r>
              <a:endParaRPr kumimoji="1"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  <a:p>
              <a:pPr marL="742950" lvl="1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立憲民主党：</a:t>
              </a:r>
              <a:endParaRPr kumimoji="1"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  <a:p>
              <a:pPr marL="285750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en-US" altLang="ja-JP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LaTeX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の読み方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に関する意識</a:t>
              </a:r>
              <a:endPara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  <a:p>
              <a:pPr marL="742950" lvl="1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毎朝</a:t>
              </a:r>
              <a:r>
                <a:rPr kumimoji="1"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新聞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社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（</a:t>
              </a:r>
              <a:r>
                <a:rPr lang="en-US" altLang="ja-JP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2015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年</a:t>
              </a:r>
              <a:r>
                <a:rPr lang="en-US" altLang="ja-JP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7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月）の世論調査</a:t>
              </a:r>
              <a:endParaRPr kumimoji="1"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0" y="836527"/>
            <a:ext cx="304762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なぜ，</a:t>
            </a:r>
            <a:r>
              <a:rPr lang="en-US" altLang="ja-JP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LaTeX</a:t>
            </a:r>
            <a:r>
              <a:rPr lang="ja-JP" altLang="en-US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を使わないのか</a:t>
            </a:r>
            <a:endParaRPr lang="ja-JP" altLang="en-US" sz="1700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00375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2544263" y="-5570"/>
            <a:ext cx="202773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ctr">
              <a:lnSpc>
                <a:spcPct val="120000"/>
              </a:lnSpc>
            </a:pPr>
            <a:r>
              <a:rPr lang="ja-JP" altLang="en-US" sz="9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問題</a:t>
            </a:r>
            <a:r>
              <a:rPr lang="ja-JP" altLang="en-US" sz="900" dirty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意識</a:t>
            </a:r>
            <a:endParaRPr lang="en-US" altLang="ja-JP" sz="900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r" fontAlgn="ctr">
              <a:lnSpc>
                <a:spcPct val="120000"/>
              </a:lnSpc>
            </a:pPr>
            <a:r>
              <a:rPr lang="ja-JP" altLang="en-US" sz="900" dirty="0" smtClean="0">
                <a:solidFill>
                  <a:srgbClr val="7F7F7F"/>
                </a:solidFill>
                <a:latin typeface="ヒラギノ角ゴ Pro W3"/>
                <a:ea typeface="ヒラギノ角ゴ Pro W3"/>
                <a:cs typeface="ヒラギノ角ゴ Pro W3"/>
              </a:rPr>
              <a:t>先行研究の課題</a:t>
            </a:r>
            <a:endParaRPr lang="en-US" altLang="ja-JP" sz="900" dirty="0" smtClean="0">
              <a:solidFill>
                <a:srgbClr val="7F7F7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r" fontAlgn="ctr">
              <a:lnSpc>
                <a:spcPct val="120000"/>
              </a:lnSpc>
            </a:pPr>
            <a:r>
              <a:rPr lang="ja-JP" altLang="en-US" sz="900" dirty="0" smtClean="0">
                <a:solidFill>
                  <a:srgbClr val="7F7F7F"/>
                </a:solidFill>
                <a:latin typeface="ヒラギノ角ゴ Pro W3"/>
                <a:ea typeface="ヒラギノ角ゴ Pro W3"/>
                <a:cs typeface="ヒラギノ角ゴ Pro W3"/>
              </a:rPr>
              <a:t>理論と仮説</a:t>
            </a:r>
            <a:endParaRPr lang="en-US" altLang="ja-JP" sz="900" dirty="0" smtClean="0">
              <a:solidFill>
                <a:srgbClr val="7F7F7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r" fontAlgn="ctr">
              <a:lnSpc>
                <a:spcPct val="120000"/>
              </a:lnSpc>
            </a:pPr>
            <a:r>
              <a:rPr lang="ja-JP" altLang="en-US" sz="900" dirty="0" smtClean="0">
                <a:solidFill>
                  <a:srgbClr val="7F7F7F"/>
                </a:solidFill>
                <a:latin typeface="ヒラギノ角ゴ Pro W3"/>
                <a:ea typeface="ヒラギノ角ゴ Pro W3"/>
                <a:cs typeface="ヒラギノ角ゴ Pro W3"/>
              </a:rPr>
              <a:t>実験デザインと結果</a:t>
            </a:r>
            <a:endParaRPr lang="en-US" altLang="ja-JP" sz="900" dirty="0">
              <a:solidFill>
                <a:srgbClr val="7F7F7F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8717" y="1646560"/>
            <a:ext cx="7772400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「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パワポ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」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に対する日本政府の取り組み</a:t>
            </a:r>
            <a:endParaRPr kumimoji="1"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自民党：</a:t>
            </a:r>
            <a:endParaRPr kumimoji="1"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立憲民主党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：</a:t>
            </a:r>
            <a:endParaRPr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endParaRPr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285750" indent="-285750">
              <a:lnSpc>
                <a:spcPct val="130000"/>
              </a:lnSpc>
              <a:buBlip>
                <a:blip r:embed="rId2"/>
              </a:buBlip>
            </a:pPr>
            <a:r>
              <a: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LaTeX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の読み方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に関する意識</a:t>
            </a:r>
            <a:endParaRPr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毎朝</a:t>
            </a:r>
            <a:r>
              <a:rPr kumimoji="1"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新聞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社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（</a:t>
            </a:r>
            <a:r>
              <a: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2015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年</a:t>
            </a:r>
            <a:r>
              <a: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7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月）の世論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調査</a:t>
            </a:r>
            <a:endParaRPr kumimoji="1"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読産新聞社</a:t>
            </a:r>
            <a:r>
              <a:rPr lang="ja-JP" altLang="en-US" sz="1600" dirty="0">
                <a:latin typeface="Hiragino Sans W1" charset="-128"/>
                <a:ea typeface="Hiragino Sans W1" charset="-128"/>
                <a:cs typeface="Hiragino Sans W1" charset="-128"/>
              </a:rPr>
              <a:t>（</a:t>
            </a:r>
            <a:r>
              <a: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2017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年</a:t>
            </a:r>
            <a:r>
              <a: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8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月</a:t>
            </a:r>
            <a:r>
              <a:rPr lang="ja-JP" altLang="en-US" sz="1600" dirty="0">
                <a:latin typeface="Hiragino Sans W1" charset="-128"/>
                <a:ea typeface="Hiragino Sans W1" charset="-128"/>
                <a:cs typeface="Hiragino Sans W1" charset="-128"/>
              </a:rPr>
              <a:t>）の世論調査</a:t>
            </a:r>
            <a:endParaRPr lang="en-US" altLang="ja-JP" sz="1600" dirty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endParaRPr kumimoji="1"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48186" y="836527"/>
            <a:ext cx="304762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なぜ，</a:t>
            </a:r>
            <a:r>
              <a:rPr lang="en-US" altLang="ja-JP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LaTeX</a:t>
            </a:r>
            <a:r>
              <a:rPr lang="ja-JP" altLang="en-US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を使わないのか</a:t>
            </a:r>
            <a:endParaRPr lang="ja-JP" altLang="en-US" sz="1700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562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F4"/>
        </a:solidFill>
        <a:ln>
          <a:noFill/>
        </a:ln>
        <a:effectLst/>
      </a:spPr>
      <a:bodyPr vert="horz" wrap="none" rtlCol="0" anchor="b" anchorCtr="0"/>
      <a:lstStyle>
        <a:defPPr marL="285750" indent="-285750" algn="ctr">
          <a:buFont typeface="Arial" charset="0"/>
          <a:buChar char="•"/>
          <a:defRPr kumimoji="1" dirty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5674</TotalTime>
  <Words>137</Words>
  <Application>Microsoft Macintosh PowerPoint</Application>
  <PresentationFormat>画面に合わせる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Calibri</vt:lpstr>
      <vt:lpstr>Hiragino Kaku Gothic Pro W3</vt:lpstr>
      <vt:lpstr>Hiragino Sans W1</vt:lpstr>
      <vt:lpstr>ＭＳ Ｐゴシック</vt:lpstr>
      <vt:lpstr>ＭＳ ゴシック</vt:lpstr>
      <vt:lpstr>ヒラギノ角ゴ Pro W3</vt:lpstr>
      <vt:lpstr>ヒラギノ丸ゴ Pro W4</vt:lpstr>
      <vt:lpstr>Arial</vt:lpstr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秦 正樹</dc:creator>
  <cp:lastModifiedBy>秦正樹</cp:lastModifiedBy>
  <cp:revision>555</cp:revision>
  <dcterms:created xsi:type="dcterms:W3CDTF">2015-04-14T06:40:41Z</dcterms:created>
  <dcterms:modified xsi:type="dcterms:W3CDTF">2017-11-14T04:38:14Z</dcterms:modified>
</cp:coreProperties>
</file>