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33B4"/>
    <a:srgbClr val="262586"/>
    <a:srgbClr val="0000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15" d="100"/>
          <a:sy n="115" d="100"/>
        </p:scale>
        <p:origin x="14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F96A5-8393-D841-B095-056705D84ABE}" type="datetime1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0C7FE-F769-F54B-BFB1-FB90C69C57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7662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DBD13-9817-6F42-810B-BE4C946F9759}" type="datetime1">
              <a:rPr kumimoji="1" lang="ja-JP" altLang="en-US" smtClean="0"/>
              <a:t>2017/11/14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0CCBB-D315-5749-9A6D-7CDE17E4D2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9566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>
          <a:xfrm>
            <a:off x="-36000" y="598714"/>
            <a:ext cx="9216000" cy="288000"/>
          </a:xfrm>
          <a:prstGeom prst="rect">
            <a:avLst/>
          </a:prstGeom>
          <a:solidFill>
            <a:srgbClr val="262586"/>
          </a:solidFill>
          <a:ln>
            <a:noFill/>
          </a:ln>
          <a:effectLst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角丸四角形 16"/>
          <p:cNvSpPr/>
          <p:nvPr userDrawn="1"/>
        </p:nvSpPr>
        <p:spPr>
          <a:xfrm>
            <a:off x="382051" y="1469718"/>
            <a:ext cx="8379898" cy="1595600"/>
          </a:xfrm>
          <a:prstGeom prst="roundRect">
            <a:avLst/>
          </a:prstGeom>
          <a:solidFill>
            <a:srgbClr val="3433B4"/>
          </a:solidFill>
          <a:ln>
            <a:noFill/>
          </a:ln>
          <a:effectLst>
            <a:outerShdw blurRad="50800" dist="50800" dir="2700000" sx="101000" sy="101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0000"/>
              </a:lnSpc>
            </a:pPr>
            <a:endParaRPr kumimoji="1" lang="en-US" altLang="ja-JP" sz="2000" dirty="0" smtClean="0">
              <a:latin typeface="ヒラギノ角ゴ Pro W3"/>
              <a:ea typeface="ヒラギノ角ゴ Pro W3"/>
              <a:cs typeface="ヒラギノ角ゴ Pro W3"/>
            </a:endParaRPr>
          </a:p>
        </p:txBody>
      </p:sp>
    </p:spTree>
    <p:extLst>
      <p:ext uri="{BB962C8B-B14F-4D97-AF65-F5344CB8AC3E}">
        <p14:creationId xmlns:p14="http://schemas.microsoft.com/office/powerpoint/2010/main" val="1676396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 userDrawn="1"/>
        </p:nvSpPr>
        <p:spPr>
          <a:xfrm>
            <a:off x="0" y="0"/>
            <a:ext cx="9144000" cy="647510"/>
          </a:xfrm>
          <a:prstGeom prst="rect">
            <a:avLst/>
          </a:prstGeom>
          <a:solidFill>
            <a:srgbClr val="0000A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-18000" y="635060"/>
            <a:ext cx="9180000" cy="249042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22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 userDrawn="1"/>
        </p:nvSpPr>
        <p:spPr>
          <a:xfrm>
            <a:off x="0" y="0"/>
            <a:ext cx="9144000" cy="647510"/>
          </a:xfrm>
          <a:prstGeom prst="rect">
            <a:avLst/>
          </a:prstGeom>
          <a:solidFill>
            <a:srgbClr val="26258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353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 userDrawn="1"/>
        </p:nvSpPr>
        <p:spPr>
          <a:xfrm>
            <a:off x="-36000" y="598714"/>
            <a:ext cx="9216000" cy="554678"/>
          </a:xfrm>
          <a:prstGeom prst="rect">
            <a:avLst/>
          </a:prstGeom>
          <a:solidFill>
            <a:srgbClr val="262586"/>
          </a:solidFill>
          <a:ln>
            <a:noFill/>
          </a:ln>
          <a:effectLst>
            <a:softEdge rad="12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15933281"/>
              </p:ext>
            </p:extLst>
          </p:nvPr>
        </p:nvGraphicFramePr>
        <p:xfrm>
          <a:off x="-18000" y="0"/>
          <a:ext cx="9180000" cy="274975"/>
        </p:xfrm>
        <a:graphic>
          <a:graphicData uri="http://schemas.openxmlformats.org/drawingml/2006/table">
            <a:tbl>
              <a:tblPr/>
              <a:tblGrid>
                <a:gridCol w="4590000"/>
                <a:gridCol w="4590000"/>
              </a:tblGrid>
              <a:tr h="274975"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9821" marR="9821" marT="9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9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000" b="0" i="0" u="none" strike="noStrike" dirty="0">
                        <a:solidFill>
                          <a:srgbClr val="FFFFFF"/>
                        </a:solidFill>
                        <a:effectLst/>
                        <a:latin typeface="メイリオ"/>
                        <a:ea typeface="メイリオ"/>
                        <a:cs typeface="メイリオ"/>
                      </a:endParaRPr>
                    </a:p>
                  </a:txBody>
                  <a:tcPr marL="9821" marR="9821" marT="982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40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400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 userDrawn="1"/>
        </p:nvSpPr>
        <p:spPr>
          <a:xfrm>
            <a:off x="0" y="6642000"/>
            <a:ext cx="4572000" cy="216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36000" bIns="0" rtlCol="0" anchor="ctr"/>
          <a:lstStyle/>
          <a:p>
            <a:pPr marL="0" marR="0" lvl="0" indent="0" algn="r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手触 異八百（美魔亜大学穴阿波学部）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5" name="正方形/長方形 4"/>
          <p:cNvSpPr/>
          <p:nvPr userDrawn="1"/>
        </p:nvSpPr>
        <p:spPr>
          <a:xfrm>
            <a:off x="4572000" y="6642000"/>
            <a:ext cx="4572000" cy="216000"/>
          </a:xfrm>
          <a:prstGeom prst="rect">
            <a:avLst/>
          </a:prstGeom>
          <a:solidFill>
            <a:srgbClr val="3433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pPr marL="0" marR="0" lvl="0" indent="0" algn="l" defTabSz="4572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ヒラギノ丸ゴ Pro W4"/>
                <a:ea typeface="ヒラギノ丸ゴ Pro W4"/>
                <a:cs typeface="ヒラギノ丸ゴ Pro W4"/>
              </a:rPr>
              <a:t>パワポ大好き学会＠美魔亜大学</a:t>
            </a:r>
            <a:endParaRPr kumimoji="1" lang="ja-JP" altLang="en-US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ヒラギノ丸ゴ Pro W4"/>
              <a:ea typeface="ヒラギノ丸ゴ Pro W4"/>
              <a:cs typeface="ヒラギノ丸ゴ Pro W4"/>
            </a:endParaRPr>
          </a:p>
        </p:txBody>
      </p:sp>
      <p:sp>
        <p:nvSpPr>
          <p:cNvPr id="15" name="正方形/長方形 14"/>
          <p:cNvSpPr/>
          <p:nvPr userDrawn="1"/>
        </p:nvSpPr>
        <p:spPr>
          <a:xfrm>
            <a:off x="0" y="0"/>
            <a:ext cx="9144000" cy="64751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0852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8" r:id="rId2"/>
    <p:sldLayoutId id="2147483650" r:id="rId3"/>
    <p:sldLayoutId id="2147483669" r:id="rId4"/>
    <p:sldLayoutId id="2147483661" r:id="rId5"/>
    <p:sldLayoutId id="2147483655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2800" kern="1200">
          <a:solidFill>
            <a:schemeClr val="tx1"/>
          </a:solidFill>
          <a:latin typeface="ＭＳ ゴシック"/>
          <a:ea typeface="ＭＳ ゴシック"/>
          <a:cs typeface="ＭＳ ゴシック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1353512" y="3399466"/>
            <a:ext cx="6436977" cy="295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dirty="0" smtClean="0">
                <a:latin typeface="ヒラギノ角ゴ Pro W3"/>
                <a:ea typeface="ヒラギノ角ゴ Pro W3"/>
                <a:cs typeface="ヒラギノ角ゴ Pro W3"/>
              </a:rPr>
              <a:t>手触　異八百　</a:t>
            </a:r>
            <a:endParaRPr kumimoji="1" lang="en-US" altLang="ja-JP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20000"/>
              </a:lnSpc>
            </a:pPr>
            <a:endParaRPr lang="en-US" altLang="ja-JP" sz="16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20000"/>
              </a:lnSpc>
            </a:pPr>
            <a:r>
              <a:rPr lang="ja-JP" altLang="en-US" sz="1600" dirty="0" smtClean="0">
                <a:latin typeface="ヒラギノ角ゴ Pro W3"/>
                <a:ea typeface="ヒラギノ角ゴ Pro W3"/>
                <a:cs typeface="ヒラギノ角ゴ Pro W3"/>
              </a:rPr>
              <a:t>美魔亜大学穴阿波学部　准教授</a:t>
            </a:r>
            <a:endParaRPr lang="en-US" altLang="ja-JP" sz="16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20000"/>
              </a:lnSpc>
            </a:pPr>
            <a:endParaRPr lang="en-US" altLang="ja-JP" sz="1600" dirty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20000"/>
              </a:lnSpc>
            </a:pPr>
            <a:r>
              <a:rPr lang="en-US" altLang="ja-JP" sz="1600" dirty="0" err="1" smtClean="0">
                <a:latin typeface="ヒラギノ角ゴ Pro W3"/>
                <a:ea typeface="ヒラギノ角ゴ Pro W3"/>
                <a:cs typeface="ヒラギノ角ゴ Pro W3"/>
              </a:rPr>
              <a:t>latex.iyao@beamer-u.ac.jp</a:t>
            </a:r>
            <a:endParaRPr lang="en-US" altLang="ja-JP" sz="16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50000"/>
              </a:lnSpc>
            </a:pPr>
            <a:endParaRPr kumimoji="1" lang="en-US" altLang="ja-JP" sz="16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50000"/>
              </a:lnSpc>
            </a:pPr>
            <a:endParaRPr kumimoji="1" lang="en-US" altLang="ja-JP" sz="16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20000"/>
              </a:lnSpc>
            </a:pPr>
            <a:r>
              <a:rPr lang="ja-JP" altLang="en-US" sz="1400" dirty="0" smtClean="0">
                <a:latin typeface="ヒラギノ角ゴ Pro W3"/>
                <a:ea typeface="ヒラギノ角ゴ Pro W3"/>
                <a:cs typeface="ヒラギノ角ゴ Pro W3"/>
              </a:rPr>
              <a:t>パワポ大好き学会</a:t>
            </a:r>
            <a:endParaRPr lang="en-US" altLang="ja-JP" sz="14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20000"/>
              </a:lnSpc>
            </a:pPr>
            <a:r>
              <a:rPr lang="ja-JP" altLang="en-US" sz="1400" dirty="0" smtClean="0">
                <a:latin typeface="ヒラギノ角ゴ Pro W3"/>
                <a:ea typeface="ヒラギノ角ゴ Pro W3"/>
                <a:cs typeface="ヒラギノ角ゴ Pro W3"/>
              </a:rPr>
              <a:t>＠美魔亜大学</a:t>
            </a:r>
            <a:endParaRPr lang="en-US" altLang="ja-JP" sz="1400" dirty="0" smtClean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50000"/>
              </a:lnSpc>
            </a:pPr>
            <a:endParaRPr lang="en-US" altLang="ja-JP" sz="1400" dirty="0"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20000"/>
              </a:lnSpc>
            </a:pPr>
            <a:r>
              <a:rPr lang="en-US" altLang="ja-JP" sz="1400" dirty="0">
                <a:latin typeface="ヒラギノ角ゴ Pro W3"/>
                <a:ea typeface="ヒラギノ角ゴ Pro W3"/>
                <a:cs typeface="ヒラギノ角ゴ Pro W3"/>
              </a:rPr>
              <a:t>2017</a:t>
            </a:r>
            <a:r>
              <a:rPr lang="ja-JP" altLang="en-US" sz="1400" dirty="0">
                <a:latin typeface="ヒラギノ角ゴ Pro W3"/>
                <a:ea typeface="ヒラギノ角ゴ Pro W3"/>
                <a:cs typeface="ヒラギノ角ゴ Pro W3"/>
              </a:rPr>
              <a:t>年</a:t>
            </a:r>
            <a:r>
              <a:rPr lang="en-US" altLang="ja-JP" sz="1400" dirty="0">
                <a:latin typeface="ヒラギノ角ゴ Pro W3"/>
                <a:ea typeface="ヒラギノ角ゴ Pro W3"/>
                <a:cs typeface="ヒラギノ角ゴ Pro W3"/>
              </a:rPr>
              <a:t> </a:t>
            </a:r>
            <a:r>
              <a:rPr lang="en-US" altLang="ja-JP" sz="1400" dirty="0" smtClean="0">
                <a:latin typeface="ヒラギノ角ゴ Pro W3"/>
                <a:ea typeface="ヒラギノ角ゴ Pro W3"/>
                <a:cs typeface="ヒラギノ角ゴ Pro W3"/>
              </a:rPr>
              <a:t>11</a:t>
            </a:r>
            <a:r>
              <a:rPr lang="ja-JP" altLang="en-US" sz="1400" dirty="0" smtClean="0">
                <a:latin typeface="ヒラギノ角ゴ Pro W3"/>
                <a:ea typeface="ヒラギノ角ゴ Pro W3"/>
                <a:cs typeface="ヒラギノ角ゴ Pro W3"/>
              </a:rPr>
              <a:t>月</a:t>
            </a:r>
            <a:r>
              <a:rPr lang="en-US" altLang="ja-JP" sz="1400" dirty="0" smtClean="0">
                <a:latin typeface="ヒラギノ角ゴ Pro W3"/>
                <a:ea typeface="ヒラギノ角ゴ Pro W3"/>
                <a:cs typeface="ヒラギノ角ゴ Pro W3"/>
              </a:rPr>
              <a:t> 14</a:t>
            </a:r>
            <a:r>
              <a:rPr lang="ja-JP" altLang="en-US" sz="1400" dirty="0" smtClean="0">
                <a:latin typeface="ヒラギノ角ゴ Pro W3"/>
                <a:ea typeface="ヒラギノ角ゴ Pro W3"/>
                <a:cs typeface="ヒラギノ角ゴ Pro W3"/>
              </a:rPr>
              <a:t>日（火）</a:t>
            </a:r>
            <a:endParaRPr lang="en-US" altLang="ja-JP" sz="1400" dirty="0">
              <a:latin typeface="ヒラギノ角ゴ Pro W3"/>
              <a:ea typeface="ヒラギノ角ゴ Pro W3"/>
              <a:cs typeface="ヒラギノ角ゴ Pro W3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81652" y="1840371"/>
            <a:ext cx="7980696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40000"/>
              </a:lnSpc>
            </a:pPr>
            <a:r>
              <a:rPr lang="ja-JP" altLang="en-US" sz="2000" dirty="0" smtClean="0">
                <a:solidFill>
                  <a:srgbClr val="FFFFFF"/>
                </a:solidFill>
                <a:latin typeface="ヒラギノ角ゴ Pro W3"/>
                <a:ea typeface="ヒラギノ角ゴ Pro W3"/>
                <a:cs typeface="ヒラギノ角ゴ Pro W3"/>
              </a:rPr>
              <a:t>なぜ，</a:t>
            </a:r>
            <a:r>
              <a:rPr lang="en-US" altLang="ja-JP" sz="2000" dirty="0" smtClean="0">
                <a:solidFill>
                  <a:srgbClr val="FFFFFF"/>
                </a:solidFill>
                <a:latin typeface="ヒラギノ角ゴ Pro W3"/>
                <a:ea typeface="ヒラギノ角ゴ Pro W3"/>
                <a:cs typeface="ヒラギノ角ゴ Pro W3"/>
              </a:rPr>
              <a:t>LaTeX</a:t>
            </a:r>
            <a:r>
              <a:rPr lang="ja-JP" altLang="en-US" sz="2000" dirty="0" smtClean="0">
                <a:solidFill>
                  <a:srgbClr val="FFFFFF"/>
                </a:solidFill>
                <a:latin typeface="ヒラギノ角ゴ Pro W3"/>
                <a:ea typeface="ヒラギノ角ゴ Pro W3"/>
                <a:cs typeface="ヒラギノ角ゴ Pro W3"/>
              </a:rPr>
              <a:t>を使わないのか</a:t>
            </a:r>
            <a:endParaRPr lang="en-US" altLang="ja-JP" sz="2000" dirty="0" smtClean="0">
              <a:solidFill>
                <a:srgbClr val="FFFFFF"/>
              </a:solidFill>
              <a:latin typeface="ヒラギノ角ゴ Pro W3"/>
              <a:ea typeface="ヒラギノ角ゴ Pro W3"/>
              <a:cs typeface="ヒラギノ角ゴ Pro W3"/>
            </a:endParaRPr>
          </a:p>
          <a:p>
            <a:pPr algn="ctr">
              <a:lnSpc>
                <a:spcPct val="140000"/>
              </a:lnSpc>
            </a:pPr>
            <a:r>
              <a:rPr lang="ja-JP" altLang="en-US" sz="1600" dirty="0" smtClean="0">
                <a:solidFill>
                  <a:srgbClr val="FFFFFF"/>
                </a:solidFill>
                <a:latin typeface="ヒラギノ角ゴ Pro W3"/>
                <a:ea typeface="ヒラギノ角ゴ Pro W3"/>
                <a:cs typeface="ヒラギノ角ゴ Pro W3"/>
              </a:rPr>
              <a:t>：冗談のようなパワポ利用に関する実証研究</a:t>
            </a:r>
            <a:endParaRPr lang="en-US" altLang="ja-JP" sz="1600" dirty="0" smtClean="0">
              <a:solidFill>
                <a:srgbClr val="FFFFFF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grpSp>
        <p:nvGrpSpPr>
          <p:cNvPr id="2" name="図形グループ 1"/>
          <p:cNvGrpSpPr/>
          <p:nvPr/>
        </p:nvGrpSpPr>
        <p:grpSpPr>
          <a:xfrm>
            <a:off x="0" y="55755"/>
            <a:ext cx="9144000" cy="258532"/>
            <a:chOff x="0" y="0"/>
            <a:chExt cx="9144000" cy="258532"/>
          </a:xfrm>
        </p:grpSpPr>
        <p:sp>
          <p:nvSpPr>
            <p:cNvPr id="12" name="テキスト ボックス 11"/>
            <p:cNvSpPr txBox="1"/>
            <p:nvPr/>
          </p:nvSpPr>
          <p:spPr>
            <a:xfrm>
              <a:off x="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問題の背景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8288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先行研究の整理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6576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理論と仮説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54864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実験デザインと結果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16" name="テキスト ボックス 15"/>
            <p:cNvSpPr txBox="1"/>
            <p:nvPr/>
          </p:nvSpPr>
          <p:spPr>
            <a:xfrm>
              <a:off x="73152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結論・含意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</p:grpSp>
      <p:grpSp>
        <p:nvGrpSpPr>
          <p:cNvPr id="22" name="図形グループ 21"/>
          <p:cNvGrpSpPr/>
          <p:nvPr/>
        </p:nvGrpSpPr>
        <p:grpSpPr>
          <a:xfrm>
            <a:off x="0" y="258532"/>
            <a:ext cx="9144000" cy="258532"/>
            <a:chOff x="0" y="0"/>
            <a:chExt cx="9144000" cy="258532"/>
          </a:xfrm>
        </p:grpSpPr>
        <p:sp>
          <p:nvSpPr>
            <p:cNvPr id="23" name="テキスト ボックス 22"/>
            <p:cNvSpPr txBox="1"/>
            <p:nvPr/>
          </p:nvSpPr>
          <p:spPr>
            <a:xfrm>
              <a:off x="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○ ○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18288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○ ○ ○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36576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○ ○ ○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54864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○ ○ ○ </a:t>
              </a: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○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73152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○ ○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9811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568717" y="1646560"/>
            <a:ext cx="7772400" cy="265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Blip>
                <a:blip r:embed="rId2"/>
              </a:buBlip>
            </a:pP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「パワポ」に対する日本政府の取り組み</a:t>
            </a:r>
            <a:endParaRPr kumimoji="1" lang="en-US" altLang="ja-JP" sz="1600" dirty="0" smtClean="0">
              <a:latin typeface="Hiragino Sans W1" charset="-128"/>
              <a:ea typeface="Hiragino Sans W1" charset="-128"/>
              <a:cs typeface="Hiragino Sans W1" charset="-128"/>
            </a:endParaRPr>
          </a:p>
          <a:p>
            <a:pPr marL="742950" lvl="1" indent="-285750">
              <a:lnSpc>
                <a:spcPct val="130000"/>
              </a:lnSpc>
              <a:buBlip>
                <a:blip r:embed="rId2"/>
              </a:buBlip>
            </a:pP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自民党：</a:t>
            </a:r>
            <a:endParaRPr kumimoji="1" lang="en-US" altLang="ja-JP" sz="1600" dirty="0" smtClean="0">
              <a:latin typeface="Hiragino Sans W1" charset="-128"/>
              <a:ea typeface="Hiragino Sans W1" charset="-128"/>
              <a:cs typeface="Hiragino Sans W1" charset="-128"/>
            </a:endParaRPr>
          </a:p>
          <a:p>
            <a:pPr marL="742950" lvl="1" indent="-285750">
              <a:lnSpc>
                <a:spcPct val="130000"/>
              </a:lnSpc>
              <a:buBlip>
                <a:blip r:embed="rId2"/>
              </a:buBlip>
            </a:pP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立憲民主党：</a:t>
            </a:r>
            <a:endParaRPr lang="en-US" altLang="ja-JP" sz="1600" dirty="0">
              <a:latin typeface="Hiragino Sans W1" charset="-128"/>
              <a:ea typeface="Hiragino Sans W1" charset="-128"/>
              <a:cs typeface="Hiragino Sans W1" charset="-128"/>
            </a:endParaRPr>
          </a:p>
          <a:p>
            <a:pPr marL="285750" indent="-285750">
              <a:lnSpc>
                <a:spcPct val="130000"/>
              </a:lnSpc>
              <a:buBlip>
                <a:blip r:embed="rId2"/>
              </a:buBlip>
            </a:pPr>
            <a:endParaRPr lang="en-US" altLang="ja-JP" sz="1600" dirty="0">
              <a:latin typeface="Hiragino Sans W1" charset="-128"/>
              <a:ea typeface="Hiragino Sans W1" charset="-128"/>
              <a:cs typeface="Hiragino Sans W1" charset="-128"/>
            </a:endParaRPr>
          </a:p>
          <a:p>
            <a:pPr marL="285750" indent="-285750">
              <a:lnSpc>
                <a:spcPct val="130000"/>
              </a:lnSpc>
              <a:buBlip>
                <a:blip r:embed="rId2"/>
              </a:buBlip>
            </a:pPr>
            <a:r>
              <a:rPr lang="en-US" altLang="ja-JP" sz="1600" smtClean="0">
                <a:latin typeface="Hiragino Sans W1" charset="-128"/>
                <a:ea typeface="Hiragino Sans W1" charset="-128"/>
                <a:cs typeface="Hiragino Sans W1" charset="-128"/>
              </a:rPr>
              <a:t>LaTeX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の読み方に関する意識</a:t>
            </a:r>
            <a:endParaRPr lang="en-US" altLang="ja-JP" sz="1600" dirty="0" smtClean="0">
              <a:latin typeface="Hiragino Sans W1" charset="-128"/>
              <a:ea typeface="Hiragino Sans W1" charset="-128"/>
              <a:cs typeface="Hiragino Sans W1" charset="-128"/>
            </a:endParaRPr>
          </a:p>
          <a:p>
            <a:pPr marL="742950" lvl="1" indent="-285750">
              <a:lnSpc>
                <a:spcPct val="130000"/>
              </a:lnSpc>
              <a:buBlip>
                <a:blip r:embed="rId2"/>
              </a:buBlip>
            </a:pP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毎朝</a:t>
            </a:r>
            <a:r>
              <a:rPr kumimoji="1"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新聞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社（</a:t>
            </a:r>
            <a:r>
              <a:rPr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2015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年</a:t>
            </a:r>
            <a:r>
              <a:rPr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7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月）の世論調査</a:t>
            </a:r>
            <a:endParaRPr kumimoji="1" lang="en-US" altLang="ja-JP" sz="1600" dirty="0" smtClean="0">
              <a:latin typeface="Hiragino Sans W1" charset="-128"/>
              <a:ea typeface="Hiragino Sans W1" charset="-128"/>
              <a:cs typeface="Hiragino Sans W1" charset="-128"/>
            </a:endParaRPr>
          </a:p>
          <a:p>
            <a:pPr marL="742950" lvl="1" indent="-285750">
              <a:lnSpc>
                <a:spcPct val="130000"/>
              </a:lnSpc>
              <a:buBlip>
                <a:blip r:embed="rId2"/>
              </a:buBlip>
            </a:pP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読産新聞社</a:t>
            </a:r>
            <a:r>
              <a:rPr lang="ja-JP" altLang="en-US" sz="1600" dirty="0">
                <a:latin typeface="Hiragino Sans W1" charset="-128"/>
                <a:ea typeface="Hiragino Sans W1" charset="-128"/>
                <a:cs typeface="Hiragino Sans W1" charset="-128"/>
              </a:rPr>
              <a:t>（</a:t>
            </a:r>
            <a:r>
              <a:rPr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2017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年</a:t>
            </a:r>
            <a:r>
              <a:rPr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8</a:t>
            </a:r>
            <a:r>
              <a:rPr lang="ja-JP" altLang="en-US" sz="1600" dirty="0" smtClean="0">
                <a:latin typeface="Hiragino Sans W1" charset="-128"/>
                <a:ea typeface="Hiragino Sans W1" charset="-128"/>
                <a:cs typeface="Hiragino Sans W1" charset="-128"/>
              </a:rPr>
              <a:t>月</a:t>
            </a:r>
            <a:r>
              <a:rPr lang="ja-JP" altLang="en-US" sz="1600" dirty="0">
                <a:latin typeface="Hiragino Sans W1" charset="-128"/>
                <a:ea typeface="Hiragino Sans W1" charset="-128"/>
                <a:cs typeface="Hiragino Sans W1" charset="-128"/>
              </a:rPr>
              <a:t>）の世論調査</a:t>
            </a:r>
            <a:endParaRPr lang="en-US" altLang="ja-JP" sz="1600" dirty="0">
              <a:latin typeface="Hiragino Sans W1" charset="-128"/>
              <a:ea typeface="Hiragino Sans W1" charset="-128"/>
              <a:cs typeface="Hiragino Sans W1" charset="-128"/>
            </a:endParaRPr>
          </a:p>
          <a:p>
            <a:pPr marL="742950" lvl="1" indent="-285750">
              <a:lnSpc>
                <a:spcPct val="130000"/>
              </a:lnSpc>
              <a:buBlip>
                <a:blip r:embed="rId2"/>
              </a:buBlip>
            </a:pPr>
            <a:endParaRPr kumimoji="1" lang="en-US" altLang="ja-JP" sz="1600" dirty="0" smtClean="0">
              <a:latin typeface="Hiragino Sans W1" charset="-128"/>
              <a:ea typeface="Hiragino Sans W1" charset="-128"/>
              <a:cs typeface="Hiragino Sans W1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713864"/>
            <a:ext cx="304762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700" dirty="0" smtClean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rPr>
              <a:t>なぜ，</a:t>
            </a:r>
            <a:r>
              <a:rPr lang="en-US" altLang="ja-JP" sz="1700" dirty="0" smtClean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rPr>
              <a:t>LaTeX</a:t>
            </a:r>
            <a:r>
              <a:rPr lang="ja-JP" altLang="en-US" sz="1700" dirty="0" smtClean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rPr>
              <a:t>を使わないのか</a:t>
            </a:r>
            <a:endParaRPr lang="ja-JP" altLang="en-US" sz="1700" dirty="0">
              <a:solidFill>
                <a:schemeClr val="bg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grpSp>
        <p:nvGrpSpPr>
          <p:cNvPr id="17" name="図形グループ 16"/>
          <p:cNvGrpSpPr/>
          <p:nvPr/>
        </p:nvGrpSpPr>
        <p:grpSpPr>
          <a:xfrm>
            <a:off x="0" y="55755"/>
            <a:ext cx="9144000" cy="258532"/>
            <a:chOff x="0" y="0"/>
            <a:chExt cx="9144000" cy="258532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bg1"/>
                  </a:solidFill>
                  <a:latin typeface="ヒラギノ角ゴ Pro W3"/>
                  <a:ea typeface="ヒラギノ角ゴ Pro W3"/>
                  <a:cs typeface="ヒラギノ角ゴ Pro W3"/>
                </a:rPr>
                <a:t>問題の背景</a:t>
              </a:r>
              <a:endParaRPr lang="en-US" altLang="ja-JP" sz="900" dirty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8288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先行研究の整理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6576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理論と仮説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4864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実験デザインと結果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3152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結論・含意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</p:grpSp>
      <p:grpSp>
        <p:nvGrpSpPr>
          <p:cNvPr id="23" name="図形グループ 22"/>
          <p:cNvGrpSpPr/>
          <p:nvPr/>
        </p:nvGrpSpPr>
        <p:grpSpPr>
          <a:xfrm>
            <a:off x="0" y="258532"/>
            <a:ext cx="9144000" cy="258532"/>
            <a:chOff x="0" y="0"/>
            <a:chExt cx="9144000" cy="258532"/>
          </a:xfrm>
        </p:grpSpPr>
        <p:sp>
          <p:nvSpPr>
            <p:cNvPr id="24" name="テキスト ボックス 23"/>
            <p:cNvSpPr txBox="1"/>
            <p:nvPr/>
          </p:nvSpPr>
          <p:spPr>
            <a:xfrm>
              <a:off x="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bg1"/>
                  </a:solidFill>
                  <a:latin typeface="ヒラギノ角ゴ Pro W3"/>
                  <a:ea typeface="ヒラギノ角ゴ Pro W3"/>
                  <a:cs typeface="ヒラギノ角ゴ Pro W3"/>
                </a:rPr>
                <a:t>● ○</a:t>
              </a:r>
              <a:endParaRPr lang="en-US" altLang="ja-JP" sz="900" dirty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18288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○ ○ ○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6576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○ ○ ○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4864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○ ○ ○ </a:t>
              </a: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○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73152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○ ○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6149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713864"/>
            <a:ext cx="3047629" cy="3539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700" dirty="0" smtClean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rPr>
              <a:t>なぜ，</a:t>
            </a:r>
            <a:r>
              <a:rPr lang="en-US" altLang="ja-JP" sz="1700" dirty="0" smtClean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rPr>
              <a:t>LaTeX</a:t>
            </a:r>
            <a:r>
              <a:rPr lang="ja-JP" altLang="en-US" sz="1700" dirty="0" smtClean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rPr>
              <a:t>を使わないのか</a:t>
            </a:r>
            <a:endParaRPr lang="ja-JP" altLang="en-US" sz="1700" dirty="0">
              <a:solidFill>
                <a:schemeClr val="bg1"/>
              </a:solidFill>
              <a:latin typeface="ヒラギノ角ゴ Pro W3"/>
              <a:ea typeface="ヒラギノ角ゴ Pro W3"/>
              <a:cs typeface="ヒラギノ角ゴ Pro W3"/>
            </a:endParaRPr>
          </a:p>
        </p:txBody>
      </p:sp>
      <p:grpSp>
        <p:nvGrpSpPr>
          <p:cNvPr id="17" name="図形グループ 16"/>
          <p:cNvGrpSpPr/>
          <p:nvPr/>
        </p:nvGrpSpPr>
        <p:grpSpPr>
          <a:xfrm>
            <a:off x="0" y="55755"/>
            <a:ext cx="9144000" cy="258532"/>
            <a:chOff x="0" y="0"/>
            <a:chExt cx="9144000" cy="258532"/>
          </a:xfrm>
        </p:grpSpPr>
        <p:sp>
          <p:nvSpPr>
            <p:cNvPr id="18" name="テキスト ボックス 17"/>
            <p:cNvSpPr txBox="1"/>
            <p:nvPr/>
          </p:nvSpPr>
          <p:spPr>
            <a:xfrm>
              <a:off x="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bg1"/>
                  </a:solidFill>
                  <a:latin typeface="ヒラギノ角ゴ Pro W3"/>
                  <a:ea typeface="ヒラギノ角ゴ Pro W3"/>
                  <a:cs typeface="ヒラギノ角ゴ Pro W3"/>
                </a:rPr>
                <a:t>問題の背景</a:t>
              </a:r>
              <a:endParaRPr lang="en-US" altLang="ja-JP" sz="900" dirty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8288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先行研究の整理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36576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理論と仮説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54864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実験デザインと結果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2" name="テキスト ボックス 21"/>
            <p:cNvSpPr txBox="1"/>
            <p:nvPr/>
          </p:nvSpPr>
          <p:spPr>
            <a:xfrm>
              <a:off x="73152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結論・含意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</p:grpSp>
      <p:grpSp>
        <p:nvGrpSpPr>
          <p:cNvPr id="23" name="図形グループ 22"/>
          <p:cNvGrpSpPr/>
          <p:nvPr/>
        </p:nvGrpSpPr>
        <p:grpSpPr>
          <a:xfrm>
            <a:off x="0" y="258532"/>
            <a:ext cx="9144000" cy="258532"/>
            <a:chOff x="0" y="0"/>
            <a:chExt cx="9144000" cy="258532"/>
          </a:xfrm>
        </p:grpSpPr>
        <p:sp>
          <p:nvSpPr>
            <p:cNvPr id="24" name="テキスト ボックス 23"/>
            <p:cNvSpPr txBox="1"/>
            <p:nvPr/>
          </p:nvSpPr>
          <p:spPr>
            <a:xfrm>
              <a:off x="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smtClean="0">
                  <a:solidFill>
                    <a:schemeClr val="bg1"/>
                  </a:solidFill>
                  <a:latin typeface="ヒラギノ角ゴ Pro W3"/>
                  <a:ea typeface="ヒラギノ角ゴ Pro W3"/>
                  <a:cs typeface="ヒラギノ角ゴ Pro W3"/>
                </a:rPr>
                <a:t>● ●</a:t>
              </a:r>
              <a:endParaRPr lang="en-US" altLang="ja-JP" sz="900" dirty="0">
                <a:solidFill>
                  <a:schemeClr val="bg1"/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18288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○ ○ ○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36576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○ ○ ○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54864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○ ○ ○ </a:t>
              </a: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○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  <p:sp>
          <p:nvSpPr>
            <p:cNvPr id="28" name="テキスト ボックス 27"/>
            <p:cNvSpPr txBox="1"/>
            <p:nvPr/>
          </p:nvSpPr>
          <p:spPr>
            <a:xfrm>
              <a:off x="7315200" y="0"/>
              <a:ext cx="1828800" cy="2585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fontAlgn="ctr">
                <a:lnSpc>
                  <a:spcPct val="120000"/>
                </a:lnSpc>
              </a:pPr>
              <a:r>
                <a:rPr lang="ja-JP" altLang="en-US" sz="9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  <a:latin typeface="ヒラギノ角ゴ Pro W3"/>
                  <a:ea typeface="ヒラギノ角ゴ Pro W3"/>
                  <a:cs typeface="ヒラギノ角ゴ Pro W3"/>
                </a:rPr>
                <a:t>○ ○</a:t>
              </a:r>
              <a:endParaRPr lang="en-US" altLang="ja-JP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ヒラギノ角ゴ Pro W3"/>
                <a:ea typeface="ヒラギノ角ゴ Pro W3"/>
                <a:cs typeface="ヒラギノ角ゴ Pro W3"/>
              </a:endParaRPr>
            </a:p>
          </p:txBody>
        </p:sp>
      </p:grpSp>
      <p:grpSp>
        <p:nvGrpSpPr>
          <p:cNvPr id="16" name="図形グループ 15"/>
          <p:cNvGrpSpPr/>
          <p:nvPr/>
        </p:nvGrpSpPr>
        <p:grpSpPr>
          <a:xfrm>
            <a:off x="485986" y="1503503"/>
            <a:ext cx="8172023" cy="2410575"/>
            <a:chOff x="485981" y="1439292"/>
            <a:chExt cx="8172023" cy="241057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29" name="図形グループ 28"/>
            <p:cNvGrpSpPr/>
            <p:nvPr/>
          </p:nvGrpSpPr>
          <p:grpSpPr>
            <a:xfrm>
              <a:off x="485981" y="1439292"/>
              <a:ext cx="8172023" cy="2410575"/>
              <a:chOff x="485981" y="1439292"/>
              <a:chExt cx="8172023" cy="2410575"/>
            </a:xfrm>
          </p:grpSpPr>
          <p:sp>
            <p:nvSpPr>
              <p:cNvPr id="31" name="片側の 2 つの角を丸めた四角形 30"/>
              <p:cNvSpPr/>
              <p:nvPr/>
            </p:nvSpPr>
            <p:spPr>
              <a:xfrm>
                <a:off x="485998" y="1439292"/>
                <a:ext cx="8172000" cy="432000"/>
              </a:xfrm>
              <a:prstGeom prst="round2SameRect">
                <a:avLst>
                  <a:gd name="adj1" fmla="val 42667"/>
                  <a:gd name="adj2" fmla="val 0"/>
                </a:avLst>
              </a:prstGeom>
              <a:solidFill>
                <a:srgbClr val="262586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bIns="144000" rtlCol="0" anchor="ctr"/>
              <a:lstStyle/>
              <a:p>
                <a:pPr algn="ctr"/>
                <a:r>
                  <a:rPr lang="ja-JP" altLang="en-US" sz="1600" dirty="0" smtClean="0">
                    <a:solidFill>
                      <a:schemeClr val="bg1"/>
                    </a:solidFill>
                    <a:latin typeface="Hiragino Kaku Gothic Pro W3" charset="-128"/>
                    <a:ea typeface="Hiragino Kaku Gothic Pro W3" charset="-128"/>
                    <a:cs typeface="Hiragino Kaku Gothic Pro W3" charset="-128"/>
                  </a:rPr>
                  <a:t>アホなのか？</a:t>
                </a:r>
                <a:endParaRPr kumimoji="1" lang="ja-JP" altLang="en-US" sz="1600" dirty="0">
                  <a:solidFill>
                    <a:schemeClr val="bg1"/>
                  </a:solidFill>
                  <a:latin typeface="Hiragino Kaku Gothic Pro W3" charset="-128"/>
                  <a:ea typeface="Hiragino Kaku Gothic Pro W3" charset="-128"/>
                  <a:cs typeface="Hiragino Kaku Gothic Pro W3" charset="-128"/>
                </a:endParaRPr>
              </a:p>
            </p:txBody>
          </p:sp>
          <p:sp>
            <p:nvSpPr>
              <p:cNvPr id="32" name="片側の 2 つの角を丸めた四角形 31"/>
              <p:cNvSpPr/>
              <p:nvPr/>
            </p:nvSpPr>
            <p:spPr>
              <a:xfrm rot="10800000">
                <a:off x="485981" y="1871288"/>
                <a:ext cx="8172023" cy="1978579"/>
              </a:xfrm>
              <a:prstGeom prst="round2SameRect">
                <a:avLst>
                  <a:gd name="adj1" fmla="val 18035"/>
                  <a:gd name="adj2" fmla="val 0"/>
                </a:avLst>
              </a:prstGeom>
              <a:solidFill>
                <a:srgbClr val="EAEAF4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none" rtlCol="0" anchor="b" anchorCtr="0">
                <a:normAutofit/>
              </a:bodyPr>
              <a:lstStyle/>
              <a:p>
                <a:pPr marL="285750" indent="-285750" algn="ctr">
                  <a:buFont typeface="Arial" charset="0"/>
                  <a:buChar char="•"/>
                </a:pPr>
                <a:endParaRPr kumimoji="1" lang="ja-JP" altLang="en-US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657922" y="1928037"/>
              <a:ext cx="7772400" cy="1692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30000"/>
                </a:lnSpc>
                <a:buBlip>
                  <a:blip r:embed="rId2"/>
                </a:buBlip>
              </a:pP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「パワポ」に対する日本政府の取り組み</a:t>
              </a:r>
              <a:endParaRPr kumimoji="1"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endParaRPr>
            </a:p>
            <a:p>
              <a:pPr marL="742950" lvl="1" indent="-285750">
                <a:lnSpc>
                  <a:spcPct val="130000"/>
                </a:lnSpc>
                <a:buBlip>
                  <a:blip r:embed="rId2"/>
                </a:buBlip>
              </a:pP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自民党：</a:t>
              </a:r>
              <a:endParaRPr kumimoji="1"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endParaRPr>
            </a:p>
            <a:p>
              <a:pPr marL="742950" lvl="1" indent="-285750">
                <a:lnSpc>
                  <a:spcPct val="130000"/>
                </a:lnSpc>
                <a:buBlip>
                  <a:blip r:embed="rId2"/>
                </a:buBlip>
              </a:pP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立憲民主党：</a:t>
              </a:r>
              <a:endParaRPr kumimoji="1"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endParaRPr>
            </a:p>
            <a:p>
              <a:pPr marL="285750" indent="-285750">
                <a:lnSpc>
                  <a:spcPct val="130000"/>
                </a:lnSpc>
                <a:buBlip>
                  <a:blip r:embed="rId2"/>
                </a:buBlip>
              </a:pPr>
              <a:r>
                <a:rPr lang="en-US" altLang="ja-JP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LaTeX</a:t>
              </a: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の読み方に関する意識</a:t>
              </a:r>
              <a:endParaRPr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endParaRPr>
            </a:p>
            <a:p>
              <a:pPr marL="742950" lvl="1" indent="-285750">
                <a:lnSpc>
                  <a:spcPct val="130000"/>
                </a:lnSpc>
                <a:buBlip>
                  <a:blip r:embed="rId2"/>
                </a:buBlip>
              </a:pP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毎朝</a:t>
              </a:r>
              <a:r>
                <a:rPr kumimoji="1"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新聞</a:t>
              </a: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社（</a:t>
              </a:r>
              <a:r>
                <a:rPr lang="en-US" altLang="ja-JP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2015</a:t>
              </a: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年</a:t>
              </a:r>
              <a:r>
                <a:rPr lang="en-US" altLang="ja-JP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7</a:t>
              </a:r>
              <a:r>
                <a:rPr lang="ja-JP" altLang="en-US" sz="1600" dirty="0" smtClean="0">
                  <a:latin typeface="Hiragino Sans W1" charset="-128"/>
                  <a:ea typeface="Hiragino Sans W1" charset="-128"/>
                  <a:cs typeface="Hiragino Sans W1" charset="-128"/>
                </a:rPr>
                <a:t>月）の世論調査</a:t>
              </a:r>
              <a:endParaRPr kumimoji="1" lang="en-US" altLang="ja-JP" sz="1600" dirty="0" smtClean="0">
                <a:latin typeface="Hiragino Sans W1" charset="-128"/>
                <a:ea typeface="Hiragino Sans W1" charset="-128"/>
                <a:cs typeface="Hiragino Sans W1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84055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204</Words>
  <Application>Microsoft Macintosh PowerPoint</Application>
  <PresentationFormat>画面に合わせる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3" baseType="lpstr">
      <vt:lpstr>Calibri</vt:lpstr>
      <vt:lpstr>Hiragino Kaku Gothic Pro W3</vt:lpstr>
      <vt:lpstr>Hiragino Sans W1</vt:lpstr>
      <vt:lpstr>ＭＳ Ｐゴシック</vt:lpstr>
      <vt:lpstr>ＭＳ ゴシック</vt:lpstr>
      <vt:lpstr>ヒラギノ角ゴ Pro W3</vt:lpstr>
      <vt:lpstr>ヒラギノ丸ゴ Pro W4</vt:lpstr>
      <vt:lpstr>メイリオ</vt:lpstr>
      <vt:lpstr>Arial</vt:lpstr>
      <vt:lpstr>ホワイト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秦 正樹</dc:creator>
  <cp:lastModifiedBy>秦正樹</cp:lastModifiedBy>
  <cp:revision>20</cp:revision>
  <cp:lastPrinted>2017-11-14T05:14:56Z</cp:lastPrinted>
  <dcterms:created xsi:type="dcterms:W3CDTF">2015-04-14T06:40:41Z</dcterms:created>
  <dcterms:modified xsi:type="dcterms:W3CDTF">2017-11-14T05:14:58Z</dcterms:modified>
</cp:coreProperties>
</file>